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notesMasterIdLst>
    <p:notesMasterId r:id="rId18"/>
  </p:notesMasterIdLst>
  <p:sldIdLst>
    <p:sldId id="280" r:id="rId2"/>
    <p:sldId id="282" r:id="rId3"/>
    <p:sldId id="261" r:id="rId4"/>
    <p:sldId id="287" r:id="rId5"/>
    <p:sldId id="294" r:id="rId6"/>
    <p:sldId id="288" r:id="rId7"/>
    <p:sldId id="289" r:id="rId8"/>
    <p:sldId id="290" r:id="rId9"/>
    <p:sldId id="291" r:id="rId10"/>
    <p:sldId id="293" r:id="rId11"/>
    <p:sldId id="292" r:id="rId12"/>
    <p:sldId id="295" r:id="rId13"/>
    <p:sldId id="296" r:id="rId14"/>
    <p:sldId id="298" r:id="rId15"/>
    <p:sldId id="297" r:id="rId16"/>
    <p:sldId id="286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96" d="100"/>
          <a:sy n="96" d="100"/>
        </p:scale>
        <p:origin x="60" y="75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C6F82C-E136-4CFA-92C4-6EEEA93DF19A}" type="datetimeFigureOut">
              <a:rPr lang="zh-CN" altLang="en-US" smtClean="0"/>
              <a:t>2018/10/4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A3E1D3-BA2C-433E-AE7C-4DB35CB13B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42245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79706"/>
            <a:ext cx="10515600" cy="859789"/>
          </a:xfrm>
        </p:spPr>
        <p:txBody>
          <a:bodyPr>
            <a:normAutofit/>
          </a:bodyPr>
          <a:lstStyle>
            <a:lvl1pPr algn="ctr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9C1C7EA-A73E-43A9-911B-451D2BED6E57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3F3F3F">
                    <a:tint val="75000"/>
                  </a:srgbClr>
                </a:solidFill>
                <a:effectLst/>
                <a:uLnTx/>
                <a:uFillTx/>
                <a:latin typeface="Lato Light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10/4/2018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3F3F3F">
                  <a:tint val="75000"/>
                </a:srgbClr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3F3F3F">
                  <a:tint val="75000"/>
                </a:srgbClr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cxnSp>
        <p:nvCxnSpPr>
          <p:cNvPr id="6" name="Straight Connector 5"/>
          <p:cNvCxnSpPr/>
          <p:nvPr userDrawn="1"/>
        </p:nvCxnSpPr>
        <p:spPr>
          <a:xfrm rot="16200000">
            <a:off x="6096000" y="678055"/>
            <a:ext cx="0" cy="540000"/>
          </a:xfrm>
          <a:prstGeom prst="line">
            <a:avLst/>
          </a:prstGeom>
          <a:ln w="254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262360" y="396240"/>
            <a:ext cx="64008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01570A-8480-497D-96D4-D725A6D7C6A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Ligh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04607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lag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1BB176A-3A8A-4CE9-9B6B-7460D32CE04C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3F3F3F">
                    <a:tint val="75000"/>
                  </a:srgbClr>
                </a:solidFill>
                <a:effectLst/>
                <a:uLnTx/>
                <a:uFillTx/>
                <a:latin typeface="Lato Light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10/4/2018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3F3F3F">
                  <a:tint val="75000"/>
                </a:srgbClr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3F3F3F">
                  <a:tint val="75000"/>
                </a:srgbClr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262360" y="403860"/>
            <a:ext cx="64008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01570A-8480-497D-96D4-D725A6D7C6A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Ligh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838200" y="179706"/>
            <a:ext cx="10515600" cy="859789"/>
          </a:xfrm>
        </p:spPr>
        <p:txBody>
          <a:bodyPr>
            <a:normAutofit/>
          </a:bodyPr>
          <a:lstStyle>
            <a:lvl1pPr algn="ctr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4" name="Straight Connector 13"/>
          <p:cNvCxnSpPr/>
          <p:nvPr userDrawn="1"/>
        </p:nvCxnSpPr>
        <p:spPr>
          <a:xfrm rot="16200000">
            <a:off x="6096000" y="678055"/>
            <a:ext cx="0" cy="540000"/>
          </a:xfrm>
          <a:prstGeom prst="line">
            <a:avLst/>
          </a:prstGeom>
          <a:ln w="254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0" y="1807844"/>
            <a:ext cx="4267200" cy="4189917"/>
          </a:xfrm>
        </p:spPr>
        <p:txBody>
          <a:bodyPr/>
          <a:lstStyle/>
          <a:p>
            <a:endParaRPr lang="id-ID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4406348" y="1807845"/>
            <a:ext cx="2511287" cy="1630018"/>
          </a:xfrm>
        </p:spPr>
        <p:txBody>
          <a:bodyPr/>
          <a:lstStyle/>
          <a:p>
            <a:endParaRPr lang="id-ID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7043531" y="1807845"/>
            <a:ext cx="2511287" cy="1630018"/>
          </a:xfrm>
        </p:spPr>
        <p:txBody>
          <a:bodyPr/>
          <a:lstStyle/>
          <a:p>
            <a:endParaRPr lang="id-ID"/>
          </a:p>
        </p:txBody>
      </p:sp>
      <p:sp>
        <p:nvSpPr>
          <p:cNvPr id="17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9680713" y="1807844"/>
            <a:ext cx="2511287" cy="1630018"/>
          </a:xfr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30877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icture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789A129-BEA4-4DF7-A8C3-D7EEEA120CDA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3F3F3F">
                    <a:tint val="75000"/>
                  </a:srgbClr>
                </a:solidFill>
                <a:effectLst/>
                <a:uLnTx/>
                <a:uFillTx/>
                <a:latin typeface="Lato Light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10/4/2018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3F3F3F">
                  <a:tint val="75000"/>
                </a:srgbClr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3F3F3F">
                  <a:tint val="75000"/>
                </a:srgbClr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262360" y="403860"/>
            <a:ext cx="64008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01570A-8480-497D-96D4-D725A6D7C6A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Ligh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6217800" y="1526591"/>
            <a:ext cx="5136000" cy="3360000"/>
          </a:xfrm>
          <a:prstGeom prst="rect">
            <a:avLst/>
          </a:prstGeom>
        </p:spPr>
      </p:sp>
      <p:sp>
        <p:nvSpPr>
          <p:cNvPr id="7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838200" y="1526591"/>
            <a:ext cx="5136000" cy="3360000"/>
          </a:xfrm>
          <a:prstGeom prst="rect">
            <a:avLst/>
          </a:prstGeom>
        </p:spPr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838200" y="179706"/>
            <a:ext cx="10515600" cy="859789"/>
          </a:xfrm>
        </p:spPr>
        <p:txBody>
          <a:bodyPr>
            <a:normAutofit/>
          </a:bodyPr>
          <a:lstStyle>
            <a:lvl1pPr algn="ctr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16200000">
            <a:off x="6096000" y="678055"/>
            <a:ext cx="0" cy="540000"/>
          </a:xfrm>
          <a:prstGeom prst="line">
            <a:avLst/>
          </a:prstGeom>
          <a:ln w="254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9577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ndscape Picture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A86F174-6A5B-4FE2-8406-334FB26DF592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3F3F3F">
                    <a:tint val="75000"/>
                  </a:srgbClr>
                </a:solidFill>
                <a:effectLst/>
                <a:uLnTx/>
                <a:uFillTx/>
                <a:latin typeface="Lato Light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10/4/2018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3F3F3F">
                  <a:tint val="75000"/>
                </a:srgbClr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3F3F3F">
                  <a:tint val="75000"/>
                </a:srgbClr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262360" y="403860"/>
            <a:ext cx="64008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01570A-8480-497D-96D4-D725A6D7C6A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Ligh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838200" y="1524000"/>
            <a:ext cx="10632440" cy="3504000"/>
          </a:xfrm>
        </p:spPr>
        <p:txBody>
          <a:bodyPr/>
          <a:lstStyle/>
          <a:p>
            <a:endParaRPr lang="id-ID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838200" y="179706"/>
            <a:ext cx="10515600" cy="859789"/>
          </a:xfrm>
        </p:spPr>
        <p:txBody>
          <a:bodyPr>
            <a:normAutofit/>
          </a:bodyPr>
          <a:lstStyle>
            <a:lvl1pPr algn="ctr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rot="16200000">
            <a:off x="6096000" y="678055"/>
            <a:ext cx="0" cy="540000"/>
          </a:xfrm>
          <a:prstGeom prst="line">
            <a:avLst/>
          </a:prstGeom>
          <a:ln w="254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4923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F1A2839-FE38-40AE-A156-1408EA0A37AD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3F3F3F">
                    <a:tint val="75000"/>
                  </a:srgbClr>
                </a:solidFill>
                <a:effectLst/>
                <a:uLnTx/>
                <a:uFillTx/>
                <a:latin typeface="Lato Light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10/4/2018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3F3F3F">
                  <a:tint val="75000"/>
                </a:srgbClr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3F3F3F">
                  <a:tint val="75000"/>
                </a:srgbClr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262360" y="403860"/>
            <a:ext cx="64008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01570A-8480-497D-96D4-D725A6D7C6A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Ligh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6" name="Picture Placeholder 41"/>
          <p:cNvSpPr>
            <a:spLocks noGrp="1"/>
          </p:cNvSpPr>
          <p:nvPr>
            <p:ph type="pic" sz="quarter" idx="14"/>
          </p:nvPr>
        </p:nvSpPr>
        <p:spPr>
          <a:xfrm>
            <a:off x="1055687" y="1989138"/>
            <a:ext cx="4679951" cy="2952750"/>
          </a:xfrm>
          <a:custGeom>
            <a:avLst/>
            <a:gdLst>
              <a:gd name="connsiteX0" fmla="*/ 0 w 4679951"/>
              <a:gd name="connsiteY0" fmla="*/ 0 h 2952750"/>
              <a:gd name="connsiteX1" fmla="*/ 4679951 w 4679951"/>
              <a:gd name="connsiteY1" fmla="*/ 0 h 2952750"/>
              <a:gd name="connsiteX2" fmla="*/ 4679951 w 4679951"/>
              <a:gd name="connsiteY2" fmla="*/ 2952750 h 2952750"/>
              <a:gd name="connsiteX3" fmla="*/ 0 w 4679951"/>
              <a:gd name="connsiteY3" fmla="*/ 2952750 h 2952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79951" h="2952750">
                <a:moveTo>
                  <a:pt x="0" y="0"/>
                </a:moveTo>
                <a:lnTo>
                  <a:pt x="4679951" y="0"/>
                </a:lnTo>
                <a:lnTo>
                  <a:pt x="4679951" y="2952750"/>
                </a:lnTo>
                <a:lnTo>
                  <a:pt x="0" y="295275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42"/>
          <p:cNvSpPr>
            <a:spLocks noGrp="1"/>
          </p:cNvSpPr>
          <p:nvPr>
            <p:ph type="pic" sz="quarter" idx="15"/>
          </p:nvPr>
        </p:nvSpPr>
        <p:spPr>
          <a:xfrm>
            <a:off x="6456363" y="1989138"/>
            <a:ext cx="2339975" cy="1476375"/>
          </a:xfrm>
          <a:custGeom>
            <a:avLst/>
            <a:gdLst>
              <a:gd name="connsiteX0" fmla="*/ 0 w 2339975"/>
              <a:gd name="connsiteY0" fmla="*/ 0 h 1476375"/>
              <a:gd name="connsiteX1" fmla="*/ 2339975 w 2339975"/>
              <a:gd name="connsiteY1" fmla="*/ 0 h 1476375"/>
              <a:gd name="connsiteX2" fmla="*/ 2339975 w 2339975"/>
              <a:gd name="connsiteY2" fmla="*/ 1476375 h 1476375"/>
              <a:gd name="connsiteX3" fmla="*/ 0 w 2339975"/>
              <a:gd name="connsiteY3" fmla="*/ 1476375 h 147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9975" h="1476375">
                <a:moveTo>
                  <a:pt x="0" y="0"/>
                </a:moveTo>
                <a:lnTo>
                  <a:pt x="2339975" y="0"/>
                </a:lnTo>
                <a:lnTo>
                  <a:pt x="2339975" y="1476375"/>
                </a:lnTo>
                <a:lnTo>
                  <a:pt x="0" y="1476375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43"/>
          <p:cNvSpPr>
            <a:spLocks noGrp="1"/>
          </p:cNvSpPr>
          <p:nvPr>
            <p:ph type="pic" sz="quarter" idx="16"/>
          </p:nvPr>
        </p:nvSpPr>
        <p:spPr>
          <a:xfrm>
            <a:off x="8796338" y="1989138"/>
            <a:ext cx="2339975" cy="1476375"/>
          </a:xfrm>
          <a:custGeom>
            <a:avLst/>
            <a:gdLst>
              <a:gd name="connsiteX0" fmla="*/ 0 w 2339975"/>
              <a:gd name="connsiteY0" fmla="*/ 0 h 1476375"/>
              <a:gd name="connsiteX1" fmla="*/ 2339975 w 2339975"/>
              <a:gd name="connsiteY1" fmla="*/ 0 h 1476375"/>
              <a:gd name="connsiteX2" fmla="*/ 2339975 w 2339975"/>
              <a:gd name="connsiteY2" fmla="*/ 1476375 h 1476375"/>
              <a:gd name="connsiteX3" fmla="*/ 0 w 2339975"/>
              <a:gd name="connsiteY3" fmla="*/ 1476375 h 147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9975" h="1476375">
                <a:moveTo>
                  <a:pt x="0" y="0"/>
                </a:moveTo>
                <a:lnTo>
                  <a:pt x="2339975" y="0"/>
                </a:lnTo>
                <a:lnTo>
                  <a:pt x="2339975" y="1476375"/>
                </a:lnTo>
                <a:lnTo>
                  <a:pt x="0" y="1476375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44"/>
          <p:cNvSpPr>
            <a:spLocks noGrp="1"/>
          </p:cNvSpPr>
          <p:nvPr>
            <p:ph type="pic" sz="quarter" idx="17"/>
          </p:nvPr>
        </p:nvSpPr>
        <p:spPr>
          <a:xfrm>
            <a:off x="6456364" y="3465513"/>
            <a:ext cx="2339975" cy="1476375"/>
          </a:xfrm>
          <a:custGeom>
            <a:avLst/>
            <a:gdLst>
              <a:gd name="connsiteX0" fmla="*/ 0 w 2339975"/>
              <a:gd name="connsiteY0" fmla="*/ 0 h 1476375"/>
              <a:gd name="connsiteX1" fmla="*/ 2339975 w 2339975"/>
              <a:gd name="connsiteY1" fmla="*/ 0 h 1476375"/>
              <a:gd name="connsiteX2" fmla="*/ 2339975 w 2339975"/>
              <a:gd name="connsiteY2" fmla="*/ 1476375 h 1476375"/>
              <a:gd name="connsiteX3" fmla="*/ 0 w 2339975"/>
              <a:gd name="connsiteY3" fmla="*/ 1476375 h 147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9975" h="1476375">
                <a:moveTo>
                  <a:pt x="0" y="0"/>
                </a:moveTo>
                <a:lnTo>
                  <a:pt x="2339975" y="0"/>
                </a:lnTo>
                <a:lnTo>
                  <a:pt x="2339975" y="1476375"/>
                </a:lnTo>
                <a:lnTo>
                  <a:pt x="0" y="1476375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45"/>
          <p:cNvSpPr>
            <a:spLocks noGrp="1"/>
          </p:cNvSpPr>
          <p:nvPr>
            <p:ph type="pic" sz="quarter" idx="18"/>
          </p:nvPr>
        </p:nvSpPr>
        <p:spPr>
          <a:xfrm>
            <a:off x="8796338" y="3465513"/>
            <a:ext cx="2339975" cy="1476375"/>
          </a:xfrm>
          <a:custGeom>
            <a:avLst/>
            <a:gdLst>
              <a:gd name="connsiteX0" fmla="*/ 0 w 2339975"/>
              <a:gd name="connsiteY0" fmla="*/ 0 h 1476375"/>
              <a:gd name="connsiteX1" fmla="*/ 2339975 w 2339975"/>
              <a:gd name="connsiteY1" fmla="*/ 0 h 1476375"/>
              <a:gd name="connsiteX2" fmla="*/ 2339975 w 2339975"/>
              <a:gd name="connsiteY2" fmla="*/ 1476375 h 1476375"/>
              <a:gd name="connsiteX3" fmla="*/ 0 w 2339975"/>
              <a:gd name="connsiteY3" fmla="*/ 1476375 h 147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9975" h="1476375">
                <a:moveTo>
                  <a:pt x="0" y="0"/>
                </a:moveTo>
                <a:lnTo>
                  <a:pt x="2339975" y="0"/>
                </a:lnTo>
                <a:lnTo>
                  <a:pt x="2339975" y="1476375"/>
                </a:lnTo>
                <a:lnTo>
                  <a:pt x="0" y="1476375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838200" y="179706"/>
            <a:ext cx="10515600" cy="859789"/>
          </a:xfrm>
        </p:spPr>
        <p:txBody>
          <a:bodyPr>
            <a:normAutofit/>
          </a:bodyPr>
          <a:lstStyle>
            <a:lvl1pPr algn="ctr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4" name="Straight Connector 13"/>
          <p:cNvCxnSpPr/>
          <p:nvPr userDrawn="1"/>
        </p:nvCxnSpPr>
        <p:spPr>
          <a:xfrm rot="16200000">
            <a:off x="6096000" y="678055"/>
            <a:ext cx="0" cy="540000"/>
          </a:xfrm>
          <a:prstGeom prst="line">
            <a:avLst/>
          </a:prstGeom>
          <a:ln w="254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6794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5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6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9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0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3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4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26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30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32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/>
          <p:bldP spid="7" grpId="0"/>
          <p:bldP spid="8" grpId="0"/>
          <p:bldP spid="9" grpId="0"/>
          <p:bldP spid="10" grpId="0"/>
          <p:bldP spid="13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26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30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32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/>
          <p:bldP spid="7" grpId="0"/>
          <p:bldP spid="8" grpId="0"/>
          <p:bldP spid="9" grpId="0"/>
          <p:bldP spid="10" grpId="0"/>
          <p:bldP spid="13" grpId="0"/>
        </p:bldLst>
      </p:timing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616333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C3EBC98-7129-42C2-8BCC-F6EA7A7A9B09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3F3F3F">
                    <a:tint val="75000"/>
                  </a:srgbClr>
                </a:solidFill>
                <a:effectLst/>
                <a:uLnTx/>
                <a:uFillTx/>
                <a:latin typeface="Lato Light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10/4/2018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3F3F3F">
                  <a:tint val="75000"/>
                </a:srgbClr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3F3F3F">
                  <a:tint val="75000"/>
                </a:srgbClr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421227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707" r:id="rId2"/>
    <p:sldLayoutId id="2147483709" r:id="rId3"/>
    <p:sldLayoutId id="2147483710" r:id="rId4"/>
    <p:sldLayoutId id="2147483714" r:id="rId5"/>
    <p:sldLayoutId id="2147483765" r:id="rId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3441978" y="742479"/>
            <a:ext cx="5314396" cy="5373044"/>
          </a:xfrm>
          <a:custGeom>
            <a:avLst/>
            <a:gdLst>
              <a:gd name="T0" fmla="*/ 1203 w 1622"/>
              <a:gd name="T1" fmla="*/ 57 h 1622"/>
              <a:gd name="T2" fmla="*/ 1067 w 1622"/>
              <a:gd name="T3" fmla="*/ 0 h 1622"/>
              <a:gd name="T4" fmla="*/ 555 w 1622"/>
              <a:gd name="T5" fmla="*/ 0 h 1622"/>
              <a:gd name="T6" fmla="*/ 419 w 1622"/>
              <a:gd name="T7" fmla="*/ 57 h 1622"/>
              <a:gd name="T8" fmla="*/ 57 w 1622"/>
              <a:gd name="T9" fmla="*/ 419 h 1622"/>
              <a:gd name="T10" fmla="*/ 0 w 1622"/>
              <a:gd name="T11" fmla="*/ 555 h 1622"/>
              <a:gd name="T12" fmla="*/ 0 w 1622"/>
              <a:gd name="T13" fmla="*/ 1067 h 1622"/>
              <a:gd name="T14" fmla="*/ 57 w 1622"/>
              <a:gd name="T15" fmla="*/ 1204 h 1622"/>
              <a:gd name="T16" fmla="*/ 419 w 1622"/>
              <a:gd name="T17" fmla="*/ 1565 h 1622"/>
              <a:gd name="T18" fmla="*/ 555 w 1622"/>
              <a:gd name="T19" fmla="*/ 1622 h 1622"/>
              <a:gd name="T20" fmla="*/ 1067 w 1622"/>
              <a:gd name="T21" fmla="*/ 1622 h 1622"/>
              <a:gd name="T22" fmla="*/ 1203 w 1622"/>
              <a:gd name="T23" fmla="*/ 1565 h 1622"/>
              <a:gd name="T24" fmla="*/ 1565 w 1622"/>
              <a:gd name="T25" fmla="*/ 1204 h 1622"/>
              <a:gd name="T26" fmla="*/ 1622 w 1622"/>
              <a:gd name="T27" fmla="*/ 1067 h 1622"/>
              <a:gd name="T28" fmla="*/ 1622 w 1622"/>
              <a:gd name="T29" fmla="*/ 555 h 1622"/>
              <a:gd name="T30" fmla="*/ 1565 w 1622"/>
              <a:gd name="T31" fmla="*/ 419 h 1622"/>
              <a:gd name="T32" fmla="*/ 1203 w 1622"/>
              <a:gd name="T33" fmla="*/ 57 h 16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622" h="1622">
                <a:moveTo>
                  <a:pt x="1203" y="57"/>
                </a:moveTo>
                <a:cubicBezTo>
                  <a:pt x="1172" y="26"/>
                  <a:pt x="1111" y="0"/>
                  <a:pt x="1067" y="0"/>
                </a:cubicBezTo>
                <a:cubicBezTo>
                  <a:pt x="555" y="0"/>
                  <a:pt x="555" y="0"/>
                  <a:pt x="555" y="0"/>
                </a:cubicBezTo>
                <a:cubicBezTo>
                  <a:pt x="511" y="0"/>
                  <a:pt x="450" y="26"/>
                  <a:pt x="419" y="57"/>
                </a:cubicBezTo>
                <a:cubicBezTo>
                  <a:pt x="57" y="419"/>
                  <a:pt x="57" y="419"/>
                  <a:pt x="57" y="419"/>
                </a:cubicBezTo>
                <a:cubicBezTo>
                  <a:pt x="26" y="450"/>
                  <a:pt x="0" y="511"/>
                  <a:pt x="0" y="555"/>
                </a:cubicBezTo>
                <a:cubicBezTo>
                  <a:pt x="0" y="1067"/>
                  <a:pt x="0" y="1067"/>
                  <a:pt x="0" y="1067"/>
                </a:cubicBezTo>
                <a:cubicBezTo>
                  <a:pt x="0" y="1111"/>
                  <a:pt x="26" y="1173"/>
                  <a:pt x="57" y="1204"/>
                </a:cubicBezTo>
                <a:cubicBezTo>
                  <a:pt x="419" y="1565"/>
                  <a:pt x="419" y="1565"/>
                  <a:pt x="419" y="1565"/>
                </a:cubicBezTo>
                <a:cubicBezTo>
                  <a:pt x="450" y="1597"/>
                  <a:pt x="511" y="1622"/>
                  <a:pt x="555" y="1622"/>
                </a:cubicBezTo>
                <a:cubicBezTo>
                  <a:pt x="1067" y="1622"/>
                  <a:pt x="1067" y="1622"/>
                  <a:pt x="1067" y="1622"/>
                </a:cubicBezTo>
                <a:cubicBezTo>
                  <a:pt x="1111" y="1622"/>
                  <a:pt x="1172" y="1597"/>
                  <a:pt x="1203" y="1565"/>
                </a:cubicBezTo>
                <a:cubicBezTo>
                  <a:pt x="1565" y="1204"/>
                  <a:pt x="1565" y="1204"/>
                  <a:pt x="1565" y="1204"/>
                </a:cubicBezTo>
                <a:cubicBezTo>
                  <a:pt x="1596" y="1173"/>
                  <a:pt x="1622" y="1111"/>
                  <a:pt x="1622" y="1067"/>
                </a:cubicBezTo>
                <a:cubicBezTo>
                  <a:pt x="1622" y="555"/>
                  <a:pt x="1622" y="555"/>
                  <a:pt x="1622" y="555"/>
                </a:cubicBezTo>
                <a:cubicBezTo>
                  <a:pt x="1622" y="511"/>
                  <a:pt x="1596" y="450"/>
                  <a:pt x="1565" y="419"/>
                </a:cubicBezTo>
                <a:lnTo>
                  <a:pt x="1203" y="57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1" name="文本框 60"/>
          <p:cNvSpPr txBox="1"/>
          <p:nvPr/>
        </p:nvSpPr>
        <p:spPr>
          <a:xfrm>
            <a:off x="4964920" y="2301775"/>
            <a:ext cx="226215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8000" b="1" dirty="0">
                <a:solidFill>
                  <a:schemeClr val="accent3"/>
                </a:solidFill>
                <a:cs typeface="+mn-ea"/>
                <a:sym typeface="+mn-lt"/>
              </a:rPr>
              <a:t>2018</a:t>
            </a:r>
            <a:endParaRPr lang="zh-CN" altLang="en-US" sz="8000" b="1" dirty="0">
              <a:solidFill>
                <a:schemeClr val="accent3"/>
              </a:solidFill>
              <a:cs typeface="+mn-ea"/>
              <a:sym typeface="+mn-lt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5303963" y="3533449"/>
            <a:ext cx="15776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000" b="1" dirty="0">
                <a:solidFill>
                  <a:schemeClr val="tx2"/>
                </a:solidFill>
                <a:cs typeface="+mn-ea"/>
                <a:sym typeface="+mn-lt"/>
              </a:rPr>
              <a:t>R-CNN</a:t>
            </a:r>
            <a:endParaRPr lang="zh-CN" altLang="en-US" sz="4000" b="1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65" name="圆角矩形 64"/>
          <p:cNvSpPr/>
          <p:nvPr/>
        </p:nvSpPr>
        <p:spPr>
          <a:xfrm>
            <a:off x="5107816" y="4667530"/>
            <a:ext cx="1987400" cy="491319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chemeClr val="tx2"/>
                </a:solidFill>
                <a:cs typeface="+mn-ea"/>
                <a:sym typeface="+mn-lt"/>
              </a:rPr>
              <a:t>汇报人：孙树铭</a:t>
            </a:r>
          </a:p>
        </p:txBody>
      </p:sp>
      <p:sp>
        <p:nvSpPr>
          <p:cNvPr id="31" name="矩形 30" descr="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"/>
          <p:cNvSpPr/>
          <p:nvPr/>
        </p:nvSpPr>
        <p:spPr>
          <a:xfrm>
            <a:off x="4204809" y="3532980"/>
            <a:ext cx="3782382" cy="444242"/>
          </a:xfrm>
          <a:prstGeom prst="rect">
            <a:avLst/>
          </a:prstGeom>
        </p:spPr>
        <p:txBody>
          <a:bodyPr wrap="square" anchor="ctr" anchorCtr="0">
            <a:noAutofit/>
          </a:bodyPr>
          <a:lstStyle/>
          <a:p>
            <a:pPr algn="ctr"/>
            <a:endParaRPr lang="zh-CN" altLang="en-US" sz="1400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5658678" y="4394667"/>
            <a:ext cx="874644" cy="0"/>
            <a:chOff x="5625548" y="3867892"/>
            <a:chExt cx="874644" cy="0"/>
          </a:xfrm>
        </p:grpSpPr>
        <p:cxnSp>
          <p:nvCxnSpPr>
            <p:cNvPr id="33" name="直接连接符 32"/>
            <p:cNvCxnSpPr/>
            <p:nvPr/>
          </p:nvCxnSpPr>
          <p:spPr>
            <a:xfrm>
              <a:off x="5625548" y="3867892"/>
              <a:ext cx="219443" cy="0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/>
            <p:cNvCxnSpPr/>
            <p:nvPr/>
          </p:nvCxnSpPr>
          <p:spPr>
            <a:xfrm>
              <a:off x="5843428" y="3867892"/>
              <a:ext cx="219443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/>
            <p:cNvCxnSpPr/>
            <p:nvPr/>
          </p:nvCxnSpPr>
          <p:spPr>
            <a:xfrm>
              <a:off x="6061306" y="3867892"/>
              <a:ext cx="219443" cy="0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/>
            <p:cNvCxnSpPr/>
            <p:nvPr/>
          </p:nvCxnSpPr>
          <p:spPr>
            <a:xfrm>
              <a:off x="6280749" y="3867892"/>
              <a:ext cx="219443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Oval 65_1"/>
          <p:cNvSpPr/>
          <p:nvPr/>
        </p:nvSpPr>
        <p:spPr>
          <a:xfrm>
            <a:off x="3655085" y="975194"/>
            <a:ext cx="4882628" cy="488262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535282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01570A-8480-497D-96D4-D725A6D7C6A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Ligh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35" name="Title 34"/>
          <p:cNvSpPr>
            <a:spLocks noGrp="1"/>
          </p:cNvSpPr>
          <p:nvPr>
            <p:ph type="title"/>
          </p:nvPr>
        </p:nvSpPr>
        <p:spPr>
          <a:xfrm>
            <a:off x="838200" y="115102"/>
            <a:ext cx="10515600" cy="859789"/>
          </a:xfrm>
        </p:spPr>
        <p:txBody>
          <a:bodyPr/>
          <a:lstStyle/>
          <a:p>
            <a:r>
              <a:rPr lang="en-US" dirty="0"/>
              <a:t>T</a:t>
            </a:r>
            <a:r>
              <a:rPr lang="en-US" altLang="zh-CN" dirty="0"/>
              <a:t>raining CNN</a:t>
            </a:r>
            <a:endParaRPr 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DA0DBED-7F25-46E1-A9AE-FF79FF8F88A8}"/>
              </a:ext>
            </a:extLst>
          </p:cNvPr>
          <p:cNvSpPr/>
          <p:nvPr/>
        </p:nvSpPr>
        <p:spPr>
          <a:xfrm>
            <a:off x="876631" y="2112378"/>
            <a:ext cx="390905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dirty="0">
                <a:solidFill>
                  <a:srgbClr val="3F3F3F"/>
                </a:solidFill>
                <a:latin typeface="Lato Light"/>
              </a:rPr>
              <a:t>Positive samples</a:t>
            </a:r>
            <a:endParaRPr lang="zh-CN" altLang="en-US" sz="28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矩形 5">
                <a:extLst>
                  <a:ext uri="{FF2B5EF4-FFF2-40B4-BE49-F238E27FC236}">
                    <a16:creationId xmlns:a16="http://schemas.microsoft.com/office/drawing/2014/main" id="{70404B7C-B519-40A7-AFA4-A30265FC3F3F}"/>
                  </a:ext>
                </a:extLst>
              </p:cNvPr>
              <p:cNvSpPr/>
              <p:nvPr/>
            </p:nvSpPr>
            <p:spPr>
              <a:xfrm>
                <a:off x="6744859" y="2119076"/>
                <a:ext cx="3909059" cy="5232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800" b="0" i="1" smtClean="0">
                          <a:latin typeface="Cambria Math" panose="02040503050406030204" pitchFamily="18" charset="0"/>
                        </a:rPr>
                        <m:t>𝐼𝑜𝑈</m:t>
                      </m:r>
                      <m:r>
                        <a:rPr lang="en-US" altLang="zh-CN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≥0.5</m:t>
                      </m:r>
                    </m:oMath>
                  </m:oMathPara>
                </a14:m>
                <a:endParaRPr lang="zh-CN" altLang="en-US" sz="2800" dirty="0"/>
              </a:p>
            </p:txBody>
          </p:sp>
        </mc:Choice>
        <mc:Fallback>
          <p:sp>
            <p:nvSpPr>
              <p:cNvPr id="6" name="矩形 5">
                <a:extLst>
                  <a:ext uri="{FF2B5EF4-FFF2-40B4-BE49-F238E27FC236}">
                    <a16:creationId xmlns:a16="http://schemas.microsoft.com/office/drawing/2014/main" id="{70404B7C-B519-40A7-AFA4-A30265FC3F3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44859" y="2119076"/>
                <a:ext cx="3909059" cy="52322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矩形 6">
            <a:extLst>
              <a:ext uri="{FF2B5EF4-FFF2-40B4-BE49-F238E27FC236}">
                <a16:creationId xmlns:a16="http://schemas.microsoft.com/office/drawing/2014/main" id="{6B3AFA19-CCB1-47D8-9247-FDF442E14CBF}"/>
              </a:ext>
            </a:extLst>
          </p:cNvPr>
          <p:cNvSpPr/>
          <p:nvPr/>
        </p:nvSpPr>
        <p:spPr>
          <a:xfrm>
            <a:off x="876630" y="4501082"/>
            <a:ext cx="390905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dirty="0">
                <a:solidFill>
                  <a:srgbClr val="3F3F3F"/>
                </a:solidFill>
                <a:latin typeface="Lato Light"/>
              </a:rPr>
              <a:t>Negative samples</a:t>
            </a:r>
            <a:endParaRPr lang="zh-CN" altLang="en-US" sz="28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矩形 8">
                <a:extLst>
                  <a:ext uri="{FF2B5EF4-FFF2-40B4-BE49-F238E27FC236}">
                    <a16:creationId xmlns:a16="http://schemas.microsoft.com/office/drawing/2014/main" id="{A7A5C305-C377-463A-BB5B-8A0C92C90EBE}"/>
                  </a:ext>
                </a:extLst>
              </p:cNvPr>
              <p:cNvSpPr/>
              <p:nvPr/>
            </p:nvSpPr>
            <p:spPr>
              <a:xfrm>
                <a:off x="6744859" y="4501082"/>
                <a:ext cx="3909059" cy="5232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800" b="0" i="1" smtClean="0">
                          <a:latin typeface="Cambria Math" panose="02040503050406030204" pitchFamily="18" charset="0"/>
                        </a:rPr>
                        <m:t>𝐼𝑜𝑈</m:t>
                      </m:r>
                      <m:r>
                        <a:rPr lang="en-US" altLang="zh-CN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≤</m:t>
                      </m:r>
                      <m:r>
                        <a:rPr lang="en-US" altLang="zh-CN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0.5</m:t>
                      </m:r>
                    </m:oMath>
                  </m:oMathPara>
                </a14:m>
                <a:endParaRPr lang="zh-CN" altLang="en-US" sz="2800" dirty="0"/>
              </a:p>
            </p:txBody>
          </p:sp>
        </mc:Choice>
        <mc:Fallback>
          <p:sp>
            <p:nvSpPr>
              <p:cNvPr id="9" name="矩形 8">
                <a:extLst>
                  <a:ext uri="{FF2B5EF4-FFF2-40B4-BE49-F238E27FC236}">
                    <a16:creationId xmlns:a16="http://schemas.microsoft.com/office/drawing/2014/main" id="{A7A5C305-C377-463A-BB5B-8A0C92C90EB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44859" y="4501082"/>
                <a:ext cx="3909059" cy="52322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89396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01570A-8480-497D-96D4-D725A6D7C6A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Ligh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35" name="Title 34"/>
          <p:cNvSpPr>
            <a:spLocks noGrp="1"/>
          </p:cNvSpPr>
          <p:nvPr>
            <p:ph type="title"/>
          </p:nvPr>
        </p:nvSpPr>
        <p:spPr>
          <a:xfrm>
            <a:off x="838200" y="115102"/>
            <a:ext cx="10515600" cy="859789"/>
          </a:xfrm>
        </p:spPr>
        <p:txBody>
          <a:bodyPr/>
          <a:lstStyle/>
          <a:p>
            <a:r>
              <a:rPr lang="en-US" dirty="0"/>
              <a:t>T</a:t>
            </a:r>
            <a:r>
              <a:rPr lang="en-US" altLang="zh-CN" dirty="0"/>
              <a:t>raining SVM</a:t>
            </a:r>
            <a:endParaRPr 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DA0DBED-7F25-46E1-A9AE-FF79FF8F88A8}"/>
              </a:ext>
            </a:extLst>
          </p:cNvPr>
          <p:cNvSpPr/>
          <p:nvPr/>
        </p:nvSpPr>
        <p:spPr>
          <a:xfrm>
            <a:off x="876631" y="2112378"/>
            <a:ext cx="390905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dirty="0">
                <a:solidFill>
                  <a:srgbClr val="3F3F3F"/>
                </a:solidFill>
                <a:latin typeface="Lato Light"/>
              </a:rPr>
              <a:t>input</a:t>
            </a:r>
            <a:endParaRPr lang="zh-CN" altLang="en-US" sz="280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70404B7C-B519-40A7-AFA4-A30265FC3F3F}"/>
              </a:ext>
            </a:extLst>
          </p:cNvPr>
          <p:cNvSpPr/>
          <p:nvPr/>
        </p:nvSpPr>
        <p:spPr>
          <a:xfrm>
            <a:off x="6252293" y="1896934"/>
            <a:ext cx="489419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dirty="0">
                <a:solidFill>
                  <a:srgbClr val="3F3F3F"/>
                </a:solidFill>
                <a:latin typeface="Lato Light"/>
              </a:rPr>
              <a:t>Features computed by the ImageNet pre-trained CNN</a:t>
            </a:r>
            <a:endParaRPr lang="zh-CN" altLang="en-US" sz="28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6B3AFA19-CCB1-47D8-9247-FDF442E14CBF}"/>
              </a:ext>
            </a:extLst>
          </p:cNvPr>
          <p:cNvSpPr/>
          <p:nvPr/>
        </p:nvSpPr>
        <p:spPr>
          <a:xfrm>
            <a:off x="876630" y="4501081"/>
            <a:ext cx="390905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dirty="0">
                <a:solidFill>
                  <a:srgbClr val="3F3F3F"/>
                </a:solidFill>
                <a:latin typeface="Lato Light"/>
              </a:rPr>
              <a:t>output</a:t>
            </a:r>
            <a:endParaRPr lang="zh-CN" altLang="en-US" sz="2800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C80FAD0-7E69-4BA5-897A-003DA72620AA}"/>
              </a:ext>
            </a:extLst>
          </p:cNvPr>
          <p:cNvSpPr/>
          <p:nvPr/>
        </p:nvSpPr>
        <p:spPr>
          <a:xfrm>
            <a:off x="5248191" y="4501081"/>
            <a:ext cx="690239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dirty="0">
                <a:solidFill>
                  <a:srgbClr val="3F3F3F"/>
                </a:solidFill>
                <a:latin typeface="Lato Light"/>
              </a:rPr>
              <a:t>Binary classifier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781809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01570A-8480-497D-96D4-D725A6D7C6A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Ligh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35" name="Title 34"/>
          <p:cNvSpPr>
            <a:spLocks noGrp="1"/>
          </p:cNvSpPr>
          <p:nvPr>
            <p:ph type="title"/>
          </p:nvPr>
        </p:nvSpPr>
        <p:spPr>
          <a:xfrm>
            <a:off x="838200" y="115102"/>
            <a:ext cx="10515600" cy="859789"/>
          </a:xfrm>
        </p:spPr>
        <p:txBody>
          <a:bodyPr/>
          <a:lstStyle/>
          <a:p>
            <a:r>
              <a:rPr lang="en-US" dirty="0"/>
              <a:t>T</a:t>
            </a:r>
            <a:r>
              <a:rPr lang="en-US" altLang="zh-CN" dirty="0"/>
              <a:t>raining SVM</a:t>
            </a:r>
            <a:endParaRPr 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DA0DBED-7F25-46E1-A9AE-FF79FF8F88A8}"/>
              </a:ext>
            </a:extLst>
          </p:cNvPr>
          <p:cNvSpPr/>
          <p:nvPr/>
        </p:nvSpPr>
        <p:spPr>
          <a:xfrm>
            <a:off x="876631" y="2112378"/>
            <a:ext cx="390905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dirty="0">
                <a:solidFill>
                  <a:srgbClr val="3F3F3F"/>
                </a:solidFill>
                <a:latin typeface="Lato Light"/>
              </a:rPr>
              <a:t>Positive samples</a:t>
            </a:r>
            <a:endParaRPr lang="zh-CN" altLang="en-US" sz="280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70404B7C-B519-40A7-AFA4-A30265FC3F3F}"/>
              </a:ext>
            </a:extLst>
          </p:cNvPr>
          <p:cNvSpPr/>
          <p:nvPr/>
        </p:nvSpPr>
        <p:spPr>
          <a:xfrm>
            <a:off x="6744859" y="2119076"/>
            <a:ext cx="390905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dirty="0"/>
              <a:t>Ground-truth boxes</a:t>
            </a:r>
            <a:endParaRPr lang="zh-CN" altLang="en-US" sz="28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6B3AFA19-CCB1-47D8-9247-FDF442E14CBF}"/>
              </a:ext>
            </a:extLst>
          </p:cNvPr>
          <p:cNvSpPr/>
          <p:nvPr/>
        </p:nvSpPr>
        <p:spPr>
          <a:xfrm>
            <a:off x="876630" y="4501082"/>
            <a:ext cx="390905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dirty="0">
                <a:solidFill>
                  <a:srgbClr val="3F3F3F"/>
                </a:solidFill>
                <a:latin typeface="Lato Light"/>
              </a:rPr>
              <a:t>Negative samples</a:t>
            </a:r>
            <a:endParaRPr lang="zh-CN" altLang="en-US" sz="28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矩形 8">
                <a:extLst>
                  <a:ext uri="{FF2B5EF4-FFF2-40B4-BE49-F238E27FC236}">
                    <a16:creationId xmlns:a16="http://schemas.microsoft.com/office/drawing/2014/main" id="{A7A5C305-C377-463A-BB5B-8A0C92C90EBE}"/>
                  </a:ext>
                </a:extLst>
              </p:cNvPr>
              <p:cNvSpPr/>
              <p:nvPr/>
            </p:nvSpPr>
            <p:spPr>
              <a:xfrm>
                <a:off x="6744859" y="4501082"/>
                <a:ext cx="3909059" cy="5232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800" b="0" i="1" smtClean="0">
                          <a:latin typeface="Cambria Math" panose="02040503050406030204" pitchFamily="18" charset="0"/>
                        </a:rPr>
                        <m:t>𝐼𝑜𝑈</m:t>
                      </m:r>
                      <m:r>
                        <a:rPr lang="en-US" altLang="zh-CN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≤</m:t>
                      </m:r>
                      <m:r>
                        <a:rPr lang="en-US" altLang="zh-CN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0.3</m:t>
                      </m:r>
                    </m:oMath>
                  </m:oMathPara>
                </a14:m>
                <a:endParaRPr lang="zh-CN" altLang="en-US" sz="2800" dirty="0"/>
              </a:p>
            </p:txBody>
          </p:sp>
        </mc:Choice>
        <mc:Fallback>
          <p:sp>
            <p:nvSpPr>
              <p:cNvPr id="9" name="矩形 8">
                <a:extLst>
                  <a:ext uri="{FF2B5EF4-FFF2-40B4-BE49-F238E27FC236}">
                    <a16:creationId xmlns:a16="http://schemas.microsoft.com/office/drawing/2014/main" id="{A7A5C305-C377-463A-BB5B-8A0C92C90EB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44859" y="4501082"/>
                <a:ext cx="3909059" cy="52322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05999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01570A-8480-497D-96D4-D725A6D7C6A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Ligh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35" name="Title 34"/>
          <p:cNvSpPr>
            <a:spLocks noGrp="1"/>
          </p:cNvSpPr>
          <p:nvPr>
            <p:ph type="title"/>
          </p:nvPr>
        </p:nvSpPr>
        <p:spPr>
          <a:xfrm>
            <a:off x="838200" y="115102"/>
            <a:ext cx="10515600" cy="859789"/>
          </a:xfrm>
        </p:spPr>
        <p:txBody>
          <a:bodyPr/>
          <a:lstStyle/>
          <a:p>
            <a:r>
              <a:rPr lang="en-US" dirty="0"/>
              <a:t>Bounding-box regression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19DC4E8-8099-461B-BD28-AB99957F30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5925" y="1704561"/>
            <a:ext cx="3966692" cy="376693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4C394D4B-1B17-4781-9209-77CFB9BDC988}"/>
              </a:ext>
            </a:extLst>
          </p:cNvPr>
          <p:cNvSpPr/>
          <p:nvPr/>
        </p:nvSpPr>
        <p:spPr>
          <a:xfrm>
            <a:off x="6720840" y="2097469"/>
            <a:ext cx="403826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dirty="0">
                <a:solidFill>
                  <a:srgbClr val="3F3F3F"/>
                </a:solidFill>
                <a:latin typeface="Lato Light"/>
              </a:rPr>
              <a:t>Regress features computed by CNN</a:t>
            </a:r>
            <a:endParaRPr lang="zh-CN" altLang="en-US" sz="2800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C37CA86E-F2E1-4F19-9E3D-D4DE31C929CE}"/>
              </a:ext>
            </a:extLst>
          </p:cNvPr>
          <p:cNvSpPr/>
          <p:nvPr/>
        </p:nvSpPr>
        <p:spPr>
          <a:xfrm>
            <a:off x="6314992" y="3984248"/>
            <a:ext cx="5038808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dirty="0">
                <a:solidFill>
                  <a:srgbClr val="3F3F3F"/>
                </a:solidFill>
                <a:latin typeface="Lato Light"/>
              </a:rPr>
              <a:t>Learn a transformation that maps a proposed box </a:t>
            </a:r>
            <a:r>
              <a:rPr lang="en-US" altLang="zh-CN" sz="2800" i="1" dirty="0">
                <a:solidFill>
                  <a:srgbClr val="3F3F3F"/>
                </a:solidFill>
                <a:latin typeface="Lato Light"/>
              </a:rPr>
              <a:t>P</a:t>
            </a:r>
            <a:r>
              <a:rPr lang="en-US" altLang="zh-CN" sz="2800" dirty="0">
                <a:solidFill>
                  <a:srgbClr val="3F3F3F"/>
                </a:solidFill>
                <a:latin typeface="Lato Light"/>
              </a:rPr>
              <a:t> to ground-truth </a:t>
            </a:r>
            <a:r>
              <a:rPr lang="en-US" altLang="zh-CN" sz="2800" i="1" dirty="0">
                <a:solidFill>
                  <a:srgbClr val="3F3F3F"/>
                </a:solidFill>
                <a:latin typeface="Lato Light"/>
              </a:rPr>
              <a:t>G</a:t>
            </a:r>
            <a:endParaRPr lang="zh-CN" alt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2010801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01570A-8480-497D-96D4-D725A6D7C6A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Ligh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35" name="Title 34"/>
          <p:cNvSpPr>
            <a:spLocks noGrp="1"/>
          </p:cNvSpPr>
          <p:nvPr>
            <p:ph type="title"/>
          </p:nvPr>
        </p:nvSpPr>
        <p:spPr>
          <a:xfrm>
            <a:off x="838200" y="115102"/>
            <a:ext cx="10515600" cy="859789"/>
          </a:xfrm>
        </p:spPr>
        <p:txBody>
          <a:bodyPr/>
          <a:lstStyle/>
          <a:p>
            <a:r>
              <a:rPr lang="en-US" dirty="0"/>
              <a:t>Results on datasets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7A5882E-FCB4-4073-B62A-0162531831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39" y="1110367"/>
            <a:ext cx="11943522" cy="203294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81F8B3CF-1A78-47C6-A644-BCB6FDF73A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239" y="3484689"/>
            <a:ext cx="11943523" cy="3101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221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01570A-8480-497D-96D4-D725A6D7C6A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Ligh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35" name="Title 34"/>
          <p:cNvSpPr>
            <a:spLocks noGrp="1"/>
          </p:cNvSpPr>
          <p:nvPr>
            <p:ph type="title"/>
          </p:nvPr>
        </p:nvSpPr>
        <p:spPr>
          <a:xfrm>
            <a:off x="838200" y="115102"/>
            <a:ext cx="10515600" cy="859789"/>
          </a:xfrm>
        </p:spPr>
        <p:txBody>
          <a:bodyPr/>
          <a:lstStyle/>
          <a:p>
            <a:r>
              <a:rPr lang="en-US" dirty="0"/>
              <a:t>Drawbacks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DA0DBED-7F25-46E1-A9AE-FF79FF8F88A8}"/>
              </a:ext>
            </a:extLst>
          </p:cNvPr>
          <p:cNvSpPr/>
          <p:nvPr/>
        </p:nvSpPr>
        <p:spPr>
          <a:xfrm>
            <a:off x="3234524" y="1998078"/>
            <a:ext cx="572295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dirty="0">
                <a:solidFill>
                  <a:srgbClr val="3F3F3F"/>
                </a:solidFill>
                <a:latin typeface="Lato Light"/>
              </a:rPr>
              <a:t>Training is a multi-stage pipeline</a:t>
            </a:r>
            <a:endParaRPr lang="zh-CN" altLang="en-US" sz="28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6B3AFA19-CCB1-47D8-9247-FDF442E14CBF}"/>
              </a:ext>
            </a:extLst>
          </p:cNvPr>
          <p:cNvSpPr/>
          <p:nvPr/>
        </p:nvSpPr>
        <p:spPr>
          <a:xfrm>
            <a:off x="2710234" y="3323295"/>
            <a:ext cx="677153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dirty="0">
                <a:solidFill>
                  <a:srgbClr val="3F3F3F"/>
                </a:solidFill>
                <a:latin typeface="Lato Light"/>
              </a:rPr>
              <a:t>Training is expensive in space and time</a:t>
            </a:r>
            <a:endParaRPr lang="zh-CN" altLang="en-US" sz="2800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AB75BEC9-8F57-48BC-9319-043B52D19812}"/>
              </a:ext>
            </a:extLst>
          </p:cNvPr>
          <p:cNvSpPr/>
          <p:nvPr/>
        </p:nvSpPr>
        <p:spPr>
          <a:xfrm>
            <a:off x="2710233" y="4648512"/>
            <a:ext cx="677153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dirty="0">
                <a:solidFill>
                  <a:srgbClr val="3F3F3F"/>
                </a:solidFill>
                <a:latin typeface="Lato Light"/>
              </a:rPr>
              <a:t>Object detection is slow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729993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3441978" y="742479"/>
            <a:ext cx="5314396" cy="5373044"/>
          </a:xfrm>
          <a:custGeom>
            <a:avLst/>
            <a:gdLst>
              <a:gd name="T0" fmla="*/ 1203 w 1622"/>
              <a:gd name="T1" fmla="*/ 57 h 1622"/>
              <a:gd name="T2" fmla="*/ 1067 w 1622"/>
              <a:gd name="T3" fmla="*/ 0 h 1622"/>
              <a:gd name="T4" fmla="*/ 555 w 1622"/>
              <a:gd name="T5" fmla="*/ 0 h 1622"/>
              <a:gd name="T6" fmla="*/ 419 w 1622"/>
              <a:gd name="T7" fmla="*/ 57 h 1622"/>
              <a:gd name="T8" fmla="*/ 57 w 1622"/>
              <a:gd name="T9" fmla="*/ 419 h 1622"/>
              <a:gd name="T10" fmla="*/ 0 w 1622"/>
              <a:gd name="T11" fmla="*/ 555 h 1622"/>
              <a:gd name="T12" fmla="*/ 0 w 1622"/>
              <a:gd name="T13" fmla="*/ 1067 h 1622"/>
              <a:gd name="T14" fmla="*/ 57 w 1622"/>
              <a:gd name="T15" fmla="*/ 1204 h 1622"/>
              <a:gd name="T16" fmla="*/ 419 w 1622"/>
              <a:gd name="T17" fmla="*/ 1565 h 1622"/>
              <a:gd name="T18" fmla="*/ 555 w 1622"/>
              <a:gd name="T19" fmla="*/ 1622 h 1622"/>
              <a:gd name="T20" fmla="*/ 1067 w 1622"/>
              <a:gd name="T21" fmla="*/ 1622 h 1622"/>
              <a:gd name="T22" fmla="*/ 1203 w 1622"/>
              <a:gd name="T23" fmla="*/ 1565 h 1622"/>
              <a:gd name="T24" fmla="*/ 1565 w 1622"/>
              <a:gd name="T25" fmla="*/ 1204 h 1622"/>
              <a:gd name="T26" fmla="*/ 1622 w 1622"/>
              <a:gd name="T27" fmla="*/ 1067 h 1622"/>
              <a:gd name="T28" fmla="*/ 1622 w 1622"/>
              <a:gd name="T29" fmla="*/ 555 h 1622"/>
              <a:gd name="T30" fmla="*/ 1565 w 1622"/>
              <a:gd name="T31" fmla="*/ 419 h 1622"/>
              <a:gd name="T32" fmla="*/ 1203 w 1622"/>
              <a:gd name="T33" fmla="*/ 57 h 16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622" h="1622">
                <a:moveTo>
                  <a:pt x="1203" y="57"/>
                </a:moveTo>
                <a:cubicBezTo>
                  <a:pt x="1172" y="26"/>
                  <a:pt x="1111" y="0"/>
                  <a:pt x="1067" y="0"/>
                </a:cubicBezTo>
                <a:cubicBezTo>
                  <a:pt x="555" y="0"/>
                  <a:pt x="555" y="0"/>
                  <a:pt x="555" y="0"/>
                </a:cubicBezTo>
                <a:cubicBezTo>
                  <a:pt x="511" y="0"/>
                  <a:pt x="450" y="26"/>
                  <a:pt x="419" y="57"/>
                </a:cubicBezTo>
                <a:cubicBezTo>
                  <a:pt x="57" y="419"/>
                  <a:pt x="57" y="419"/>
                  <a:pt x="57" y="419"/>
                </a:cubicBezTo>
                <a:cubicBezTo>
                  <a:pt x="26" y="450"/>
                  <a:pt x="0" y="511"/>
                  <a:pt x="0" y="555"/>
                </a:cubicBezTo>
                <a:cubicBezTo>
                  <a:pt x="0" y="1067"/>
                  <a:pt x="0" y="1067"/>
                  <a:pt x="0" y="1067"/>
                </a:cubicBezTo>
                <a:cubicBezTo>
                  <a:pt x="0" y="1111"/>
                  <a:pt x="26" y="1173"/>
                  <a:pt x="57" y="1204"/>
                </a:cubicBezTo>
                <a:cubicBezTo>
                  <a:pt x="419" y="1565"/>
                  <a:pt x="419" y="1565"/>
                  <a:pt x="419" y="1565"/>
                </a:cubicBezTo>
                <a:cubicBezTo>
                  <a:pt x="450" y="1597"/>
                  <a:pt x="511" y="1622"/>
                  <a:pt x="555" y="1622"/>
                </a:cubicBezTo>
                <a:cubicBezTo>
                  <a:pt x="1067" y="1622"/>
                  <a:pt x="1067" y="1622"/>
                  <a:pt x="1067" y="1622"/>
                </a:cubicBezTo>
                <a:cubicBezTo>
                  <a:pt x="1111" y="1622"/>
                  <a:pt x="1172" y="1597"/>
                  <a:pt x="1203" y="1565"/>
                </a:cubicBezTo>
                <a:cubicBezTo>
                  <a:pt x="1565" y="1204"/>
                  <a:pt x="1565" y="1204"/>
                  <a:pt x="1565" y="1204"/>
                </a:cubicBezTo>
                <a:cubicBezTo>
                  <a:pt x="1596" y="1173"/>
                  <a:pt x="1622" y="1111"/>
                  <a:pt x="1622" y="1067"/>
                </a:cubicBezTo>
                <a:cubicBezTo>
                  <a:pt x="1622" y="555"/>
                  <a:pt x="1622" y="555"/>
                  <a:pt x="1622" y="555"/>
                </a:cubicBezTo>
                <a:cubicBezTo>
                  <a:pt x="1622" y="511"/>
                  <a:pt x="1596" y="450"/>
                  <a:pt x="1565" y="419"/>
                </a:cubicBezTo>
                <a:lnTo>
                  <a:pt x="1203" y="57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3" name="文本框 62"/>
          <p:cNvSpPr txBox="1"/>
          <p:nvPr/>
        </p:nvSpPr>
        <p:spPr>
          <a:xfrm>
            <a:off x="5053282" y="2816448"/>
            <a:ext cx="209647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000" b="1" dirty="0">
                <a:solidFill>
                  <a:schemeClr val="tx2"/>
                </a:solidFill>
                <a:cs typeface="+mn-ea"/>
                <a:sym typeface="+mn-lt"/>
              </a:rPr>
              <a:t>THANKS!</a:t>
            </a:r>
            <a:endParaRPr lang="zh-CN" altLang="en-US" sz="4000" b="1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65" name="圆角矩形 64"/>
          <p:cNvSpPr/>
          <p:nvPr/>
        </p:nvSpPr>
        <p:spPr>
          <a:xfrm>
            <a:off x="5107816" y="4667530"/>
            <a:ext cx="1987400" cy="491319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chemeClr val="tx2"/>
                </a:solidFill>
                <a:cs typeface="+mn-ea"/>
                <a:sym typeface="+mn-lt"/>
              </a:rPr>
              <a:t>汇报人：孙树铭</a:t>
            </a:r>
          </a:p>
        </p:txBody>
      </p:sp>
      <p:sp>
        <p:nvSpPr>
          <p:cNvPr id="31" name="矩形 30" descr="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"/>
          <p:cNvSpPr/>
          <p:nvPr/>
        </p:nvSpPr>
        <p:spPr>
          <a:xfrm>
            <a:off x="4204809" y="3532980"/>
            <a:ext cx="3782382" cy="444242"/>
          </a:xfrm>
          <a:prstGeom prst="rect">
            <a:avLst/>
          </a:prstGeom>
        </p:spPr>
        <p:txBody>
          <a:bodyPr wrap="square" anchor="ctr" anchorCtr="0">
            <a:noAutofit/>
          </a:bodyPr>
          <a:lstStyle/>
          <a:p>
            <a:pPr algn="ctr"/>
            <a:endParaRPr lang="zh-CN" altLang="en-US" sz="1400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5658678" y="3659170"/>
            <a:ext cx="874644" cy="0"/>
            <a:chOff x="5625548" y="3867892"/>
            <a:chExt cx="874644" cy="0"/>
          </a:xfrm>
        </p:grpSpPr>
        <p:cxnSp>
          <p:nvCxnSpPr>
            <p:cNvPr id="33" name="直接连接符 32"/>
            <p:cNvCxnSpPr/>
            <p:nvPr/>
          </p:nvCxnSpPr>
          <p:spPr>
            <a:xfrm>
              <a:off x="5625548" y="3867892"/>
              <a:ext cx="219443" cy="0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/>
            <p:cNvCxnSpPr/>
            <p:nvPr/>
          </p:nvCxnSpPr>
          <p:spPr>
            <a:xfrm>
              <a:off x="5843428" y="3867892"/>
              <a:ext cx="219443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/>
            <p:cNvCxnSpPr/>
            <p:nvPr/>
          </p:nvCxnSpPr>
          <p:spPr>
            <a:xfrm>
              <a:off x="6061306" y="3867892"/>
              <a:ext cx="219443" cy="0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/>
            <p:cNvCxnSpPr/>
            <p:nvPr/>
          </p:nvCxnSpPr>
          <p:spPr>
            <a:xfrm>
              <a:off x="6280749" y="3867892"/>
              <a:ext cx="219443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Oval 65_1"/>
          <p:cNvSpPr/>
          <p:nvPr/>
        </p:nvSpPr>
        <p:spPr>
          <a:xfrm>
            <a:off x="3655085" y="975194"/>
            <a:ext cx="4882628" cy="488262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656304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3667538" y="0"/>
            <a:ext cx="8524461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4753609" y="2708344"/>
            <a:ext cx="635231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tx2"/>
                </a:solidFill>
              </a:rPr>
              <a:t>Rich feature hierarchies for accurate object detection and semantic segmentation</a:t>
            </a:r>
            <a:endParaRPr lang="zh-CN" altLang="en-US" sz="3600" b="1" dirty="0">
              <a:solidFill>
                <a:schemeClr val="tx2"/>
              </a:solidFill>
            </a:endParaRPr>
          </a:p>
        </p:txBody>
      </p:sp>
      <p:sp>
        <p:nvSpPr>
          <p:cNvPr id="13" name="Freeform 6"/>
          <p:cNvSpPr>
            <a:spLocks/>
          </p:cNvSpPr>
          <p:nvPr/>
        </p:nvSpPr>
        <p:spPr bwMode="auto">
          <a:xfrm>
            <a:off x="733819" y="2258267"/>
            <a:ext cx="2315910" cy="2341468"/>
          </a:xfrm>
          <a:custGeom>
            <a:avLst/>
            <a:gdLst>
              <a:gd name="T0" fmla="*/ 1203 w 1622"/>
              <a:gd name="T1" fmla="*/ 57 h 1622"/>
              <a:gd name="T2" fmla="*/ 1067 w 1622"/>
              <a:gd name="T3" fmla="*/ 0 h 1622"/>
              <a:gd name="T4" fmla="*/ 555 w 1622"/>
              <a:gd name="T5" fmla="*/ 0 h 1622"/>
              <a:gd name="T6" fmla="*/ 419 w 1622"/>
              <a:gd name="T7" fmla="*/ 57 h 1622"/>
              <a:gd name="T8" fmla="*/ 57 w 1622"/>
              <a:gd name="T9" fmla="*/ 419 h 1622"/>
              <a:gd name="T10" fmla="*/ 0 w 1622"/>
              <a:gd name="T11" fmla="*/ 555 h 1622"/>
              <a:gd name="T12" fmla="*/ 0 w 1622"/>
              <a:gd name="T13" fmla="*/ 1067 h 1622"/>
              <a:gd name="T14" fmla="*/ 57 w 1622"/>
              <a:gd name="T15" fmla="*/ 1204 h 1622"/>
              <a:gd name="T16" fmla="*/ 419 w 1622"/>
              <a:gd name="T17" fmla="*/ 1565 h 1622"/>
              <a:gd name="T18" fmla="*/ 555 w 1622"/>
              <a:gd name="T19" fmla="*/ 1622 h 1622"/>
              <a:gd name="T20" fmla="*/ 1067 w 1622"/>
              <a:gd name="T21" fmla="*/ 1622 h 1622"/>
              <a:gd name="T22" fmla="*/ 1203 w 1622"/>
              <a:gd name="T23" fmla="*/ 1565 h 1622"/>
              <a:gd name="T24" fmla="*/ 1565 w 1622"/>
              <a:gd name="T25" fmla="*/ 1204 h 1622"/>
              <a:gd name="T26" fmla="*/ 1622 w 1622"/>
              <a:gd name="T27" fmla="*/ 1067 h 1622"/>
              <a:gd name="T28" fmla="*/ 1622 w 1622"/>
              <a:gd name="T29" fmla="*/ 555 h 1622"/>
              <a:gd name="T30" fmla="*/ 1565 w 1622"/>
              <a:gd name="T31" fmla="*/ 419 h 1622"/>
              <a:gd name="T32" fmla="*/ 1203 w 1622"/>
              <a:gd name="T33" fmla="*/ 57 h 16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622" h="1622">
                <a:moveTo>
                  <a:pt x="1203" y="57"/>
                </a:moveTo>
                <a:cubicBezTo>
                  <a:pt x="1172" y="26"/>
                  <a:pt x="1111" y="0"/>
                  <a:pt x="1067" y="0"/>
                </a:cubicBezTo>
                <a:cubicBezTo>
                  <a:pt x="555" y="0"/>
                  <a:pt x="555" y="0"/>
                  <a:pt x="555" y="0"/>
                </a:cubicBezTo>
                <a:cubicBezTo>
                  <a:pt x="511" y="0"/>
                  <a:pt x="450" y="26"/>
                  <a:pt x="419" y="57"/>
                </a:cubicBezTo>
                <a:cubicBezTo>
                  <a:pt x="57" y="419"/>
                  <a:pt x="57" y="419"/>
                  <a:pt x="57" y="419"/>
                </a:cubicBezTo>
                <a:cubicBezTo>
                  <a:pt x="26" y="450"/>
                  <a:pt x="0" y="511"/>
                  <a:pt x="0" y="555"/>
                </a:cubicBezTo>
                <a:cubicBezTo>
                  <a:pt x="0" y="1067"/>
                  <a:pt x="0" y="1067"/>
                  <a:pt x="0" y="1067"/>
                </a:cubicBezTo>
                <a:cubicBezTo>
                  <a:pt x="0" y="1111"/>
                  <a:pt x="26" y="1173"/>
                  <a:pt x="57" y="1204"/>
                </a:cubicBezTo>
                <a:cubicBezTo>
                  <a:pt x="419" y="1565"/>
                  <a:pt x="419" y="1565"/>
                  <a:pt x="419" y="1565"/>
                </a:cubicBezTo>
                <a:cubicBezTo>
                  <a:pt x="450" y="1597"/>
                  <a:pt x="511" y="1622"/>
                  <a:pt x="555" y="1622"/>
                </a:cubicBezTo>
                <a:cubicBezTo>
                  <a:pt x="1067" y="1622"/>
                  <a:pt x="1067" y="1622"/>
                  <a:pt x="1067" y="1622"/>
                </a:cubicBezTo>
                <a:cubicBezTo>
                  <a:pt x="1111" y="1622"/>
                  <a:pt x="1172" y="1597"/>
                  <a:pt x="1203" y="1565"/>
                </a:cubicBezTo>
                <a:cubicBezTo>
                  <a:pt x="1565" y="1204"/>
                  <a:pt x="1565" y="1204"/>
                  <a:pt x="1565" y="1204"/>
                </a:cubicBezTo>
                <a:cubicBezTo>
                  <a:pt x="1596" y="1173"/>
                  <a:pt x="1622" y="1111"/>
                  <a:pt x="1622" y="1067"/>
                </a:cubicBezTo>
                <a:cubicBezTo>
                  <a:pt x="1622" y="555"/>
                  <a:pt x="1622" y="555"/>
                  <a:pt x="1622" y="555"/>
                </a:cubicBezTo>
                <a:cubicBezTo>
                  <a:pt x="1622" y="511"/>
                  <a:pt x="1596" y="450"/>
                  <a:pt x="1565" y="419"/>
                </a:cubicBezTo>
                <a:lnTo>
                  <a:pt x="1203" y="57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421933" y="2839063"/>
            <a:ext cx="93968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accent3"/>
                </a:solidFill>
                <a:cs typeface="+mn-ea"/>
                <a:sym typeface="+mn-lt"/>
              </a:rPr>
              <a:t>Title</a:t>
            </a:r>
            <a:endParaRPr lang="zh-CN" altLang="en-US" sz="3200" b="1" dirty="0">
              <a:solidFill>
                <a:schemeClr val="accent3"/>
              </a:solidFill>
              <a:cs typeface="+mn-ea"/>
              <a:sym typeface="+mn-lt"/>
            </a:endParaRPr>
          </a:p>
        </p:txBody>
      </p:sp>
      <p:sp>
        <p:nvSpPr>
          <p:cNvPr id="15" name="矩形 14" descr="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"/>
          <p:cNvSpPr/>
          <p:nvPr/>
        </p:nvSpPr>
        <p:spPr>
          <a:xfrm>
            <a:off x="506319" y="3515370"/>
            <a:ext cx="277091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tx2"/>
                </a:solidFill>
                <a:cs typeface="+mn-ea"/>
                <a:sym typeface="+mn-lt"/>
              </a:rPr>
              <a:t>paper</a:t>
            </a:r>
          </a:p>
        </p:txBody>
      </p:sp>
      <p:grpSp>
        <p:nvGrpSpPr>
          <p:cNvPr id="24" name="组合 23"/>
          <p:cNvGrpSpPr/>
          <p:nvPr/>
        </p:nvGrpSpPr>
        <p:grpSpPr>
          <a:xfrm>
            <a:off x="1454452" y="3429000"/>
            <a:ext cx="874644" cy="0"/>
            <a:chOff x="5625548" y="3867892"/>
            <a:chExt cx="874644" cy="0"/>
          </a:xfrm>
        </p:grpSpPr>
        <p:cxnSp>
          <p:nvCxnSpPr>
            <p:cNvPr id="25" name="直接连接符 24"/>
            <p:cNvCxnSpPr/>
            <p:nvPr/>
          </p:nvCxnSpPr>
          <p:spPr>
            <a:xfrm>
              <a:off x="5625548" y="3867892"/>
              <a:ext cx="219443" cy="0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/>
            <p:cNvCxnSpPr/>
            <p:nvPr/>
          </p:nvCxnSpPr>
          <p:spPr>
            <a:xfrm>
              <a:off x="5843428" y="3867892"/>
              <a:ext cx="219443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>
              <a:off x="6061306" y="3867892"/>
              <a:ext cx="219443" cy="0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>
              <a:off x="6280749" y="3867892"/>
              <a:ext cx="219443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Oval 65_1"/>
          <p:cNvSpPr/>
          <p:nvPr/>
        </p:nvSpPr>
        <p:spPr>
          <a:xfrm>
            <a:off x="858105" y="2395330"/>
            <a:ext cx="2067340" cy="2067340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83550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01570A-8480-497D-96D4-D725A6D7C6A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Ligh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35" name="Title 3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Classical Computer Vision Task</a:t>
            </a:r>
            <a:endParaRPr lang="en-US" dirty="0"/>
          </a:p>
        </p:txBody>
      </p:sp>
      <p:pic>
        <p:nvPicPr>
          <p:cNvPr id="1026" name="Picture 2" descr="http://www.goumin.com/attachments/photo/0/0/111/28610/7324204.jpg">
            <a:extLst>
              <a:ext uri="{FF2B5EF4-FFF2-40B4-BE49-F238E27FC236}">
                <a16:creationId xmlns:a16="http://schemas.microsoft.com/office/drawing/2014/main" id="{81C1777B-00C8-4F75-A226-18CA6DFAB0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478" y="2231479"/>
            <a:ext cx="3467099" cy="2328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TextBox 23">
            <a:extLst>
              <a:ext uri="{FF2B5EF4-FFF2-40B4-BE49-F238E27FC236}">
                <a16:creationId xmlns:a16="http://schemas.microsoft.com/office/drawing/2014/main" id="{C850B5C6-63A5-45F6-AEF5-E8AF5C53AB79}"/>
              </a:ext>
            </a:extLst>
          </p:cNvPr>
          <p:cNvSpPr txBox="1"/>
          <p:nvPr/>
        </p:nvSpPr>
        <p:spPr>
          <a:xfrm>
            <a:off x="941053" y="5344687"/>
            <a:ext cx="24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d-ID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rPr>
              <a:t>Classification</a:t>
            </a:r>
            <a:endParaRPr kumimoji="0" lang="id-ID" b="0" i="0" u="none" strike="noStrike" kern="120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37" name="TextBox 23">
            <a:extLst>
              <a:ext uri="{FF2B5EF4-FFF2-40B4-BE49-F238E27FC236}">
                <a16:creationId xmlns:a16="http://schemas.microsoft.com/office/drawing/2014/main" id="{786A432D-80CA-4589-AAD0-EEA29E290BD9}"/>
              </a:ext>
            </a:extLst>
          </p:cNvPr>
          <p:cNvSpPr txBox="1"/>
          <p:nvPr/>
        </p:nvSpPr>
        <p:spPr>
          <a:xfrm>
            <a:off x="4896000" y="5344687"/>
            <a:ext cx="24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d-ID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rPr>
              <a:t>Object detection</a:t>
            </a:r>
            <a:endParaRPr kumimoji="0" lang="id-ID" b="0" i="0" u="none" strike="noStrike" kern="120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4531A62-F7BD-4612-8DEC-831AEFFBE7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5256" y="2005336"/>
            <a:ext cx="3921487" cy="3038772"/>
          </a:xfrm>
          <a:prstGeom prst="rect">
            <a:avLst/>
          </a:prstGeom>
        </p:spPr>
      </p:pic>
      <p:sp>
        <p:nvSpPr>
          <p:cNvPr id="10" name="TextBox 23">
            <a:extLst>
              <a:ext uri="{FF2B5EF4-FFF2-40B4-BE49-F238E27FC236}">
                <a16:creationId xmlns:a16="http://schemas.microsoft.com/office/drawing/2014/main" id="{95566CD5-6E1E-4683-85F2-B10A28556169}"/>
              </a:ext>
            </a:extLst>
          </p:cNvPr>
          <p:cNvSpPr txBox="1"/>
          <p:nvPr/>
        </p:nvSpPr>
        <p:spPr>
          <a:xfrm>
            <a:off x="8801100" y="5344687"/>
            <a:ext cx="2781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d-ID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rPr>
              <a:t>Instance segmentation</a:t>
            </a:r>
            <a:endParaRPr kumimoji="0" lang="id-ID" b="0" i="0" u="none" strike="noStrike" kern="120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11" name="TextBox 23">
            <a:extLst>
              <a:ext uri="{FF2B5EF4-FFF2-40B4-BE49-F238E27FC236}">
                <a16:creationId xmlns:a16="http://schemas.microsoft.com/office/drawing/2014/main" id="{436A64C1-BB44-4DD9-B7DC-0E9EBF51D04A}"/>
              </a:ext>
            </a:extLst>
          </p:cNvPr>
          <p:cNvSpPr txBox="1"/>
          <p:nvPr/>
        </p:nvSpPr>
        <p:spPr>
          <a:xfrm>
            <a:off x="884732" y="4622446"/>
            <a:ext cx="24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d-ID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Lato Light"/>
                <a:ea typeface="+mn-ea"/>
                <a:cs typeface="+mn-cs"/>
              </a:rPr>
              <a:t>dog</a:t>
            </a:r>
            <a:endParaRPr kumimoji="0" lang="id-ID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F2F878B-586C-4FF7-ABEC-39258C93AA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14886" y="1794073"/>
            <a:ext cx="2953727" cy="160177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2809C40D-FEFA-4B18-82D2-4F0A6269F8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10454" y="3505075"/>
            <a:ext cx="2992871" cy="1601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6173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01570A-8480-497D-96D4-D725A6D7C6A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Ligh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35" name="Title 3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Object detection</a:t>
            </a:r>
            <a:endParaRPr lang="en-US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A51F5CBE-B755-4DDB-8BDB-B24E64CC6FFE}"/>
              </a:ext>
            </a:extLst>
          </p:cNvPr>
          <p:cNvSpPr/>
          <p:nvPr/>
        </p:nvSpPr>
        <p:spPr>
          <a:xfrm>
            <a:off x="1000871" y="2112378"/>
            <a:ext cx="340714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dirty="0">
                <a:solidFill>
                  <a:srgbClr val="3F3F3F"/>
                </a:solidFill>
                <a:latin typeface="Lato Light"/>
              </a:rPr>
              <a:t>2012</a:t>
            </a:r>
            <a:endParaRPr lang="zh-CN" altLang="en-US" sz="2800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4A50DEFB-A752-498B-AD61-6EB0A3BA390F}"/>
              </a:ext>
            </a:extLst>
          </p:cNvPr>
          <p:cNvSpPr/>
          <p:nvPr/>
        </p:nvSpPr>
        <p:spPr>
          <a:xfrm>
            <a:off x="6987541" y="2112378"/>
            <a:ext cx="340714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dirty="0" err="1">
                <a:solidFill>
                  <a:srgbClr val="3F3F3F"/>
                </a:solidFill>
                <a:latin typeface="Lato Light"/>
              </a:rPr>
              <a:t>Alexnet</a:t>
            </a:r>
            <a:endParaRPr lang="zh-CN" altLang="en-US" sz="2800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C81075CB-1D2B-4EC8-B7AA-B2D6A37AF8CF}"/>
              </a:ext>
            </a:extLst>
          </p:cNvPr>
          <p:cNvSpPr/>
          <p:nvPr/>
        </p:nvSpPr>
        <p:spPr>
          <a:xfrm>
            <a:off x="1000871" y="4794287"/>
            <a:ext cx="340714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dirty="0">
                <a:solidFill>
                  <a:srgbClr val="3F3F3F"/>
                </a:solidFill>
                <a:latin typeface="Lato Light"/>
              </a:rPr>
              <a:t>Object detection</a:t>
            </a:r>
            <a:endParaRPr lang="zh-CN" altLang="en-US" sz="2800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0A8C8803-4CDF-4AFC-8D67-79DF642C3C37}"/>
              </a:ext>
            </a:extLst>
          </p:cNvPr>
          <p:cNvSpPr/>
          <p:nvPr/>
        </p:nvSpPr>
        <p:spPr>
          <a:xfrm>
            <a:off x="6987541" y="4794287"/>
            <a:ext cx="340714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dirty="0">
                <a:solidFill>
                  <a:srgbClr val="3F3F3F"/>
                </a:solidFill>
                <a:latin typeface="Lato Light"/>
              </a:rPr>
              <a:t>classification</a:t>
            </a:r>
            <a:endParaRPr lang="zh-CN" altLang="en-US" sz="2800" dirty="0"/>
          </a:p>
        </p:txBody>
      </p:sp>
      <p:cxnSp>
        <p:nvCxnSpPr>
          <p:cNvPr id="4" name="直接箭头连接符 3">
            <a:extLst>
              <a:ext uri="{FF2B5EF4-FFF2-40B4-BE49-F238E27FC236}">
                <a16:creationId xmlns:a16="http://schemas.microsoft.com/office/drawing/2014/main" id="{A9B5F32D-0548-45D8-82DF-675340EE56A4}"/>
              </a:ext>
            </a:extLst>
          </p:cNvPr>
          <p:cNvCxnSpPr/>
          <p:nvPr/>
        </p:nvCxnSpPr>
        <p:spPr>
          <a:xfrm>
            <a:off x="5158409" y="5098774"/>
            <a:ext cx="149583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8752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01570A-8480-497D-96D4-D725A6D7C6A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Ligh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35" name="Title 34"/>
          <p:cNvSpPr>
            <a:spLocks noGrp="1"/>
          </p:cNvSpPr>
          <p:nvPr>
            <p:ph type="title"/>
          </p:nvPr>
        </p:nvSpPr>
        <p:spPr>
          <a:xfrm>
            <a:off x="838200" y="115102"/>
            <a:ext cx="10515600" cy="859789"/>
          </a:xfrm>
        </p:spPr>
        <p:txBody>
          <a:bodyPr/>
          <a:lstStyle/>
          <a:p>
            <a:r>
              <a:rPr lang="en-US" altLang="zh-CN" dirty="0"/>
              <a:t>Fundamental concept</a:t>
            </a:r>
            <a:endParaRPr lang="en-US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A51F5CBE-B755-4DDB-8BDB-B24E64CC6FFE}"/>
              </a:ext>
            </a:extLst>
          </p:cNvPr>
          <p:cNvSpPr/>
          <p:nvPr/>
        </p:nvSpPr>
        <p:spPr>
          <a:xfrm>
            <a:off x="1133390" y="2478350"/>
            <a:ext cx="389614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dirty="0">
                <a:solidFill>
                  <a:srgbClr val="3F3F3F"/>
                </a:solidFill>
                <a:latin typeface="Lato Light"/>
              </a:rPr>
              <a:t>Intersection over union</a:t>
            </a:r>
            <a:endParaRPr lang="zh-CN" altLang="en-US" sz="2800" dirty="0"/>
          </a:p>
        </p:txBody>
      </p:sp>
      <p:pic>
        <p:nvPicPr>
          <p:cNvPr id="1026" name="Picture 2" descr="http://wx3.sinaimg.cn/mw690/af2d2659ly1fmhhfup0kyj20br07e741.jpg">
            <a:extLst>
              <a:ext uri="{FF2B5EF4-FFF2-40B4-BE49-F238E27FC236}">
                <a16:creationId xmlns:a16="http://schemas.microsoft.com/office/drawing/2014/main" id="{7AFA81AA-C003-41F4-9C80-5BC91F537E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3639" y="1405841"/>
            <a:ext cx="3407141" cy="2668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0F289D47-4DD3-4456-AB96-FD6E670EFE27}"/>
                  </a:ext>
                </a:extLst>
              </p:cNvPr>
              <p:cNvSpPr txBox="1"/>
              <p:nvPr/>
            </p:nvSpPr>
            <p:spPr>
              <a:xfrm>
                <a:off x="5909322" y="2356521"/>
                <a:ext cx="3190104" cy="7668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𝐼𝑜𝑈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𝐴𝑟𝑒𝑎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𝑜𝑓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𝑜𝑣𝑒𝑟𝑙𝑎𝑝</m:t>
                          </m:r>
                        </m:num>
                        <m:den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𝐴𝑟𝑒𝑎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𝑜𝑓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𝑈𝑛𝑖𝑜𝑛</m:t>
                          </m:r>
                        </m:den>
                      </m:f>
                    </m:oMath>
                  </m:oMathPara>
                </a14:m>
                <a:endParaRPr lang="zh-CN" altLang="en-US" sz="2400" dirty="0"/>
              </a:p>
            </p:txBody>
          </p:sp>
        </mc:Choice>
        <mc:Fallback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0F289D47-4DD3-4456-AB96-FD6E670EFE2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09322" y="2356521"/>
                <a:ext cx="3190104" cy="76687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矩形 10">
            <a:extLst>
              <a:ext uri="{FF2B5EF4-FFF2-40B4-BE49-F238E27FC236}">
                <a16:creationId xmlns:a16="http://schemas.microsoft.com/office/drawing/2014/main" id="{C142DD25-B9A8-4B79-BB97-9161610D9831}"/>
              </a:ext>
            </a:extLst>
          </p:cNvPr>
          <p:cNvSpPr/>
          <p:nvPr/>
        </p:nvSpPr>
        <p:spPr>
          <a:xfrm>
            <a:off x="1011803" y="4812390"/>
            <a:ext cx="413931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dirty="0">
                <a:solidFill>
                  <a:srgbClr val="3F3F3F"/>
                </a:solidFill>
                <a:latin typeface="Lato Light"/>
              </a:rPr>
              <a:t>Mean average precision</a:t>
            </a:r>
            <a:endParaRPr lang="zh-CN" altLang="en-US" sz="28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C781476D-F351-4330-8CE4-334557EBD243}"/>
                  </a:ext>
                </a:extLst>
              </p:cNvPr>
              <p:cNvSpPr txBox="1"/>
              <p:nvPr/>
            </p:nvSpPr>
            <p:spPr>
              <a:xfrm>
                <a:off x="7084944" y="4630927"/>
                <a:ext cx="3275705" cy="9630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𝑚𝐴𝑃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d>
                            <m:dPr>
                              <m:begChr m:val="|"/>
                              <m:endChr m:val="|"/>
                              <m:ctrlP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zh-CN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400" b="0" i="1" smtClean="0">
                                      <a:latin typeface="Cambria Math" panose="02040503050406030204" pitchFamily="18" charset="0"/>
                                    </a:rPr>
                                    <m:t>𝑄</m:t>
                                  </m:r>
                                </m:e>
                                <m:sub>
                                  <m:r>
                                    <a:rPr lang="en-US" altLang="zh-CN" sz="2400" b="0" i="1" smtClean="0">
                                      <a:latin typeface="Cambria Math" panose="02040503050406030204" pitchFamily="18" charset="0"/>
                                    </a:rPr>
                                    <m:t>𝑅</m:t>
                                  </m:r>
                                </m:sub>
                              </m:sSub>
                            </m:e>
                          </m:d>
                        </m:den>
                      </m:f>
                      <m:nary>
                        <m:naryPr>
                          <m:chr m:val="∑"/>
                          <m:supHide m:val="on"/>
                          <m:ctrlP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sSub>
                            <m:sSubPr>
                              <m:ctrlPr>
                                <a:rPr lang="en-US" altLang="zh-CN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𝑄</m:t>
                              </m:r>
                            </m:e>
                            <m:sub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𝑅</m:t>
                              </m:r>
                            </m:sub>
                          </m:sSub>
                        </m:sub>
                        <m:sup/>
                        <m:e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𝐴𝑃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zh-CN" altLang="en-US" sz="2400" dirty="0"/>
              </a:p>
            </p:txBody>
          </p:sp>
        </mc:Choice>
        <mc:Fallback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C781476D-F351-4330-8CE4-334557EBD24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84944" y="4630927"/>
                <a:ext cx="3275705" cy="96302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141071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01570A-8480-497D-96D4-D725A6D7C6A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Ligh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35" name="Title 3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Region with CNN features</a:t>
            </a:r>
            <a:endParaRPr 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8059D82-F3C4-4C58-9F7E-2EE79F361D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685" y="2332953"/>
            <a:ext cx="10036629" cy="2842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556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01570A-8480-497D-96D4-D725A6D7C6A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Ligh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35" name="Title 3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Region Proposals</a:t>
            </a:r>
            <a:endParaRPr 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D0A3457-197B-44CE-BFE8-71EF321ECE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7361" y="1640051"/>
            <a:ext cx="4506790" cy="4492391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6E0A82AC-5811-4CFE-AE7F-A56AB19963DA}"/>
              </a:ext>
            </a:extLst>
          </p:cNvPr>
          <p:cNvSpPr/>
          <p:nvPr/>
        </p:nvSpPr>
        <p:spPr>
          <a:xfrm>
            <a:off x="7437782" y="3586611"/>
            <a:ext cx="340714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dirty="0">
                <a:solidFill>
                  <a:srgbClr val="3F3F3F"/>
                </a:solidFill>
                <a:latin typeface="Lato Light"/>
              </a:rPr>
              <a:t>Selective Search</a:t>
            </a:r>
          </a:p>
        </p:txBody>
      </p:sp>
    </p:spTree>
    <p:extLst>
      <p:ext uri="{BB962C8B-B14F-4D97-AF65-F5344CB8AC3E}">
        <p14:creationId xmlns:p14="http://schemas.microsoft.com/office/powerpoint/2010/main" val="2425102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01570A-8480-497D-96D4-D725A6D7C6A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Ligh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35" name="Title 34"/>
          <p:cNvSpPr>
            <a:spLocks noGrp="1"/>
          </p:cNvSpPr>
          <p:nvPr>
            <p:ph type="title"/>
          </p:nvPr>
        </p:nvSpPr>
        <p:spPr>
          <a:xfrm>
            <a:off x="838200" y="115102"/>
            <a:ext cx="10515600" cy="859789"/>
          </a:xfrm>
        </p:spPr>
        <p:txBody>
          <a:bodyPr/>
          <a:lstStyle/>
          <a:p>
            <a:r>
              <a:rPr lang="en-US" dirty="0"/>
              <a:t>Warp region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B452E67-8546-47FC-8603-B6B963F222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63265"/>
            <a:ext cx="12192000" cy="3312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653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01570A-8480-497D-96D4-D725A6D7C6A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Ligh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35" name="Title 34"/>
          <p:cNvSpPr>
            <a:spLocks noGrp="1"/>
          </p:cNvSpPr>
          <p:nvPr>
            <p:ph type="title"/>
          </p:nvPr>
        </p:nvSpPr>
        <p:spPr>
          <a:xfrm>
            <a:off x="838200" y="115102"/>
            <a:ext cx="10515600" cy="859789"/>
          </a:xfrm>
        </p:spPr>
        <p:txBody>
          <a:bodyPr/>
          <a:lstStyle/>
          <a:p>
            <a:r>
              <a:rPr lang="en-US" dirty="0"/>
              <a:t>T</a:t>
            </a:r>
            <a:r>
              <a:rPr lang="en-US" altLang="zh-CN" dirty="0"/>
              <a:t>raining CNN</a:t>
            </a:r>
            <a:endParaRPr 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DA0DBED-7F25-46E1-A9AE-FF79FF8F88A8}"/>
              </a:ext>
            </a:extLst>
          </p:cNvPr>
          <p:cNvSpPr/>
          <p:nvPr/>
        </p:nvSpPr>
        <p:spPr>
          <a:xfrm>
            <a:off x="876631" y="2112378"/>
            <a:ext cx="390905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dirty="0">
                <a:solidFill>
                  <a:srgbClr val="3F3F3F"/>
                </a:solidFill>
                <a:latin typeface="Lato Light"/>
              </a:rPr>
              <a:t>Supervised pre-training</a:t>
            </a:r>
            <a:endParaRPr lang="zh-CN" altLang="en-US" sz="280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70404B7C-B519-40A7-AFA4-A30265FC3F3F}"/>
              </a:ext>
            </a:extLst>
          </p:cNvPr>
          <p:cNvSpPr/>
          <p:nvPr/>
        </p:nvSpPr>
        <p:spPr>
          <a:xfrm>
            <a:off x="6744859" y="2119076"/>
            <a:ext cx="390905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dirty="0">
                <a:solidFill>
                  <a:srgbClr val="3F3F3F"/>
                </a:solidFill>
                <a:latin typeface="Lato Light"/>
              </a:rPr>
              <a:t>ILSVRC2012</a:t>
            </a:r>
            <a:endParaRPr lang="zh-CN" altLang="en-US" sz="28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6B3AFA19-CCB1-47D8-9247-FDF442E14CBF}"/>
              </a:ext>
            </a:extLst>
          </p:cNvPr>
          <p:cNvSpPr/>
          <p:nvPr/>
        </p:nvSpPr>
        <p:spPr>
          <a:xfrm>
            <a:off x="876630" y="4501082"/>
            <a:ext cx="390905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dirty="0">
                <a:solidFill>
                  <a:srgbClr val="3F3F3F"/>
                </a:solidFill>
                <a:latin typeface="Lato Light"/>
              </a:rPr>
              <a:t>Fine-tuning</a:t>
            </a:r>
            <a:endParaRPr lang="zh-CN" altLang="en-US" sz="2800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C80FAD0-7E69-4BA5-897A-003DA72620AA}"/>
              </a:ext>
            </a:extLst>
          </p:cNvPr>
          <p:cNvSpPr/>
          <p:nvPr/>
        </p:nvSpPr>
        <p:spPr>
          <a:xfrm>
            <a:off x="5248191" y="4070194"/>
            <a:ext cx="6902396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dirty="0">
                <a:solidFill>
                  <a:srgbClr val="3F3F3F"/>
                </a:solidFill>
                <a:latin typeface="Lato Light"/>
              </a:rPr>
              <a:t>Replace </a:t>
            </a:r>
            <a:r>
              <a:rPr lang="en-US" altLang="zh-CN" sz="2800" dirty="0" err="1">
                <a:solidFill>
                  <a:srgbClr val="3F3F3F"/>
                </a:solidFill>
                <a:latin typeface="Lato Light"/>
              </a:rPr>
              <a:t>Imagenet</a:t>
            </a:r>
            <a:r>
              <a:rPr lang="en-US" altLang="zh-CN" sz="2800" dirty="0">
                <a:solidFill>
                  <a:srgbClr val="3F3F3F"/>
                </a:solidFill>
                <a:latin typeface="Lato Light"/>
              </a:rPr>
              <a:t>-specific 1000-way classification with (N+1)-way classification layer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320671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theme/theme1.xml><?xml version="1.0" encoding="utf-8"?>
<a:theme xmlns:a="http://schemas.openxmlformats.org/drawingml/2006/main" name="第一PPT，www.1ppt.com">
  <a:themeElements>
    <a:clrScheme name="自定义 12">
      <a:dk1>
        <a:srgbClr val="3F3F3F"/>
      </a:dk1>
      <a:lt1>
        <a:sysClr val="window" lastClr="FFFFFF"/>
      </a:lt1>
      <a:dk2>
        <a:srgbClr val="313C41"/>
      </a:dk2>
      <a:lt2>
        <a:srgbClr val="FFFFFF"/>
      </a:lt2>
      <a:accent1>
        <a:srgbClr val="41B176"/>
      </a:accent1>
      <a:accent2>
        <a:srgbClr val="2980B9"/>
      </a:accent2>
      <a:accent3>
        <a:srgbClr val="41B176"/>
      </a:accent3>
      <a:accent4>
        <a:srgbClr val="2980B9"/>
      </a:accent4>
      <a:accent5>
        <a:srgbClr val="41B176"/>
      </a:accent5>
      <a:accent6>
        <a:srgbClr val="2980B9"/>
      </a:accent6>
      <a:hlink>
        <a:srgbClr val="0563C1"/>
      </a:hlink>
      <a:folHlink>
        <a:srgbClr val="954F72"/>
      </a:folHlink>
    </a:clrScheme>
    <a:fontScheme name="自定义 1">
      <a:majorFont>
        <a:latin typeface="Calibri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893</TotalTime>
  <Words>177</Words>
  <Application>Microsoft Office PowerPoint</Application>
  <PresentationFormat>宽屏</PresentationFormat>
  <Paragraphs>68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3" baseType="lpstr">
      <vt:lpstr>Lato Light</vt:lpstr>
      <vt:lpstr>等线</vt:lpstr>
      <vt:lpstr>微软雅黑</vt:lpstr>
      <vt:lpstr>Arial</vt:lpstr>
      <vt:lpstr>Calibri</vt:lpstr>
      <vt:lpstr>Cambria Math</vt:lpstr>
      <vt:lpstr>第一PPT，www.1ppt.com</vt:lpstr>
      <vt:lpstr>PowerPoint 演示文稿</vt:lpstr>
      <vt:lpstr>PowerPoint 演示文稿</vt:lpstr>
      <vt:lpstr>Classical Computer Vision Task</vt:lpstr>
      <vt:lpstr>Object detection</vt:lpstr>
      <vt:lpstr>Fundamental concept</vt:lpstr>
      <vt:lpstr>Region with CNN features</vt:lpstr>
      <vt:lpstr>Region Proposals</vt:lpstr>
      <vt:lpstr>Warp region</vt:lpstr>
      <vt:lpstr>Training CNN</vt:lpstr>
      <vt:lpstr>Training CNN</vt:lpstr>
      <vt:lpstr>Training SVM</vt:lpstr>
      <vt:lpstr>Training SVM</vt:lpstr>
      <vt:lpstr>Bounding-box regression</vt:lpstr>
      <vt:lpstr>Results on datasets</vt:lpstr>
      <vt:lpstr>Drawbacks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www.1ppt.com</dc:title>
  <dc:creator>www.1ppt.com</dc:creator>
  <cp:lastModifiedBy>孙 树铭</cp:lastModifiedBy>
  <cp:revision>29</cp:revision>
  <dcterms:created xsi:type="dcterms:W3CDTF">2017-04-18T10:11:50Z</dcterms:created>
  <dcterms:modified xsi:type="dcterms:W3CDTF">2018-10-04T07:24:23Z</dcterms:modified>
</cp:coreProperties>
</file>

<file path=docProps/thumbnail.jpeg>
</file>